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33"/>
  </p:notesMasterIdLst>
  <p:sldIdLst>
    <p:sldId id="260" r:id="rId2"/>
    <p:sldId id="272" r:id="rId3"/>
    <p:sldId id="314" r:id="rId4"/>
    <p:sldId id="315" r:id="rId5"/>
    <p:sldId id="316" r:id="rId6"/>
    <p:sldId id="317" r:id="rId7"/>
    <p:sldId id="318" r:id="rId8"/>
    <p:sldId id="321" r:id="rId9"/>
    <p:sldId id="319" r:id="rId10"/>
    <p:sldId id="259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22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30" r:id="rId30"/>
    <p:sldId id="270" r:id="rId31"/>
    <p:sldId id="31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41E1-6AE0-4C2C-ACCA-30F045F34334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B48E-7FF5-4422-B2C8-8CB36B8BB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24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58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8201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3380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67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233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8800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7951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88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312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72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923169-4894-430F-895C-ACA33E27E5B4}"/>
              </a:ext>
            </a:extLst>
          </p:cNvPr>
          <p:cNvSpPr txBox="1">
            <a:spLocks/>
          </p:cNvSpPr>
          <p:nvPr/>
        </p:nvSpPr>
        <p:spPr>
          <a:xfrm>
            <a:off x="2056210" y="5322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EB8C6405-EE9C-4B4A-AD7B-C01C58FE2E89}"/>
              </a:ext>
            </a:extLst>
          </p:cNvPr>
          <p:cNvSpPr txBox="1">
            <a:spLocks/>
          </p:cNvSpPr>
          <p:nvPr/>
        </p:nvSpPr>
        <p:spPr>
          <a:xfrm>
            <a:off x="2284810" y="8370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E73C597-D489-4F54-A946-1B20191A68FA}"/>
              </a:ext>
            </a:extLst>
          </p:cNvPr>
          <p:cNvSpPr txBox="1"/>
          <p:nvPr/>
        </p:nvSpPr>
        <p:spPr>
          <a:xfrm>
            <a:off x="5742384" y="-26234"/>
            <a:ext cx="3223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الجمهورية العربية 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السورية</a:t>
            </a:r>
            <a:endParaRPr lang="ar-SY" sz="1800" b="1" dirty="0" smtClean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وزارة التعليم العالي والبحث العلمي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جامعة دمشق</a:t>
            </a:r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كلية الهندسة الميكانيكية والكهربائية</a:t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قسم هندسة ال</a:t>
            </a:r>
            <a:r>
              <a:rPr lang="ar-SY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إ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لكترونيات والاتصالات 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078C2F2-2A97-4088-874B-3666F5180861}"/>
              </a:ext>
            </a:extLst>
          </p:cNvPr>
          <p:cNvSpPr txBox="1"/>
          <p:nvPr/>
        </p:nvSpPr>
        <p:spPr>
          <a:xfrm>
            <a:off x="179512" y="1755705"/>
            <a:ext cx="87918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>
              <a:defRPr/>
            </a:pP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سم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</a:t>
            </a: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نار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مرحلي أول</a:t>
            </a:r>
            <a:r>
              <a:rPr lang="ar-AE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-</a:t>
            </a:r>
            <a:r>
              <a:rPr lang="ar-SA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ماجستير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(دكتوراه)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هندسة</a:t>
            </a:r>
            <a:r>
              <a:rPr lang="ar-SA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الاتصالات </a:t>
            </a:r>
            <a:r>
              <a:rPr lang="ar-SY" sz="2000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المُتقدّمة (هندسة الإلكترونيات التطبيقية)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بعنوان:</a:t>
            </a:r>
            <a:endParaRPr lang="ar-SY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lnSpc>
                <a:spcPct val="100000"/>
              </a:lnSpc>
              <a:spcAft>
                <a:spcPts val="0"/>
              </a:spcAft>
              <a:defRPr/>
            </a:pPr>
            <a:endParaRPr lang="en-US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defRPr/>
            </a:pPr>
            <a:r>
              <a:rPr lang="ar-SY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العنوان باللغة العربية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>
              <a:defRPr/>
            </a:pPr>
            <a:r>
              <a:rPr lang="en-US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Title in English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0" algn="ctr" defTabSz="457200" rtl="1">
              <a:defRPr/>
            </a:pP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إعداد</a:t>
            </a:r>
            <a:endParaRPr lang="ar-SY" sz="2400" b="1" dirty="0">
              <a:solidFill>
                <a:prstClr val="black"/>
              </a:solidFill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lnSpc>
                <a:spcPct val="150000"/>
              </a:lnSpc>
              <a:defRPr/>
            </a:pP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  </a:t>
            </a: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المشرف</a:t>
            </a: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العلمي					المشرف المشارك</a:t>
            </a: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اليوم/ الشهر/ العام</a:t>
            </a:r>
          </a:p>
          <a:p>
            <a:pPr lvl="0" algn="ctr" defTabSz="457200" rtl="1">
              <a:defRPr/>
            </a:pPr>
            <a:endParaRPr lang="ar-SY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(عدم إظهار رقم الشريحة الأولى)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0" y="285371"/>
            <a:ext cx="154305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49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/1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10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75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/2)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lvl="0" algn="r" rtl="1">
              <a:lnSpc>
                <a:spcPct val="150000"/>
              </a:lnSpc>
            </a:pPr>
            <a:endParaRPr lang="ar-SY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11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/3)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lvl="0" algn="r" rtl="1">
              <a:lnSpc>
                <a:spcPct val="150000"/>
              </a:lnSpc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ثاني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5932379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12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08020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/4)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ثالث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20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/5)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864096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14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20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/6)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20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/7)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864096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16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2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8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أخير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5932379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17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08020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الدراسات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5949280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18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9422750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19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F76963-6D42-468E-A4A3-D2968C38B6B4}"/>
              </a:ext>
            </a:extLst>
          </p:cNvPr>
          <p:cNvSpPr/>
          <p:nvPr/>
        </p:nvSpPr>
        <p:spPr>
          <a:xfrm>
            <a:off x="69427" y="849018"/>
            <a:ext cx="875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(First author)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et al. (year). Title,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Journal [1]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69427" y="1433792"/>
            <a:ext cx="8995443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المضمون</a:t>
            </a:r>
            <a:r>
              <a:rPr lang="ar-SY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en-US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	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- </a:t>
            </a:r>
            <a:endParaRPr lang="ar-SY" sz="2000" dirty="0" smtClean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	-</a:t>
            </a:r>
            <a:endParaRPr lang="ar-SY" sz="2000" dirty="0"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307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EG" sz="2800" b="1" dirty="0"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615206" y="387353"/>
            <a:ext cx="22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الدراسة </a:t>
            </a:r>
            <a:r>
              <a:rPr lang="ar-EG" sz="2400" b="1" u="sng" dirty="0">
                <a:cs typeface="Simplified Arabic" panose="02020603050405020304" pitchFamily="18" charset="-78"/>
              </a:rPr>
              <a:t>الأولى</a:t>
            </a:r>
            <a:r>
              <a:rPr lang="ar-SY" sz="2400" b="1" u="sng" dirty="0">
                <a:cs typeface="Simplified Arabic" panose="02020603050405020304" pitchFamily="18" charset="-78"/>
              </a:rPr>
              <a:t> (3/1)</a:t>
            </a:r>
            <a:endParaRPr lang="en-US" sz="2400" u="sng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38A1F7A-0AB6-57E7-5C8A-37F7BFA66E66}"/>
              </a:ext>
            </a:extLst>
          </p:cNvPr>
          <p:cNvSpPr txBox="1"/>
          <p:nvPr/>
        </p:nvSpPr>
        <p:spPr>
          <a:xfrm>
            <a:off x="140677" y="2827619"/>
            <a:ext cx="898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المبدأ</a:t>
            </a: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Y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  -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84704" y="4736890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u="sng" dirty="0">
                <a:latin typeface="Simplified Arabic" pitchFamily="18" charset="-78"/>
                <a:cs typeface="Simplified Arabic" pitchFamily="18" charset="-78"/>
              </a:rPr>
              <a:t>أدوات المحاكاة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- البرمجية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               - البرمجية</a:t>
            </a:r>
            <a:endParaRPr lang="en-US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723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الدراسات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8893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20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5292080" y="1076712"/>
            <a:ext cx="3484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جدول موسطات محاكاة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466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/2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109162" y="503710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 smtClean="0">
                <a:cs typeface="Simplified Arabic" panose="02020603050405020304" pitchFamily="18" charset="-78"/>
              </a:rPr>
              <a:t>تتمة الدراسة </a:t>
            </a:r>
            <a:r>
              <a:rPr lang="ar-EG" sz="2400" b="1" u="sng" dirty="0">
                <a:cs typeface="Simplified Arabic" panose="02020603050405020304" pitchFamily="18" charset="-78"/>
              </a:rPr>
              <a:t>الأولى</a:t>
            </a:r>
            <a:r>
              <a:rPr lang="ar-SY" sz="2400" b="1" u="sng" dirty="0">
                <a:cs typeface="Simplified Arabic" panose="02020603050405020304" pitchFamily="18" charset="-78"/>
              </a:rPr>
              <a:t> (3/2)</a:t>
            </a:r>
            <a:endParaRPr lang="en-US" sz="2400" u="sng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1267147" y="1076712"/>
            <a:ext cx="23753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مخطط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4288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54B9D7A-54E1-4712-83F2-91A0D7CC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33" y="6412652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21</a:t>
            </a:fld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BEA5D5-C51C-4020-BC65-48AAECD51CE6}"/>
              </a:ext>
            </a:extLst>
          </p:cNvPr>
          <p:cNvSpPr/>
          <p:nvPr/>
        </p:nvSpPr>
        <p:spPr>
          <a:xfrm>
            <a:off x="254381" y="4437112"/>
            <a:ext cx="8622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4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</a:t>
            </a:r>
            <a:r>
              <a:rPr lang="ar-SY" sz="24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الاستنتاجات</a:t>
            </a:r>
            <a:endParaRPr lang="ar-EG" sz="23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2294403" y="126505"/>
            <a:ext cx="337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/3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3"/>
          <p:cNvSpPr/>
          <p:nvPr/>
        </p:nvSpPr>
        <p:spPr>
          <a:xfrm>
            <a:off x="6176502" y="376719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تتمة الدراسة </a:t>
            </a:r>
            <a:r>
              <a:rPr lang="ar-EG" sz="2400" b="1" u="sng" dirty="0">
                <a:cs typeface="Simplified Arabic" panose="02020603050405020304" pitchFamily="18" charset="-78"/>
              </a:rPr>
              <a:t>الأولى</a:t>
            </a:r>
            <a:r>
              <a:rPr lang="ar-SY" sz="2400" b="1" u="sng" dirty="0">
                <a:cs typeface="Simplified Arabic" panose="02020603050405020304" pitchFamily="18" charset="-78"/>
              </a:rPr>
              <a:t> (3/3)</a:t>
            </a:r>
            <a:endParaRPr lang="en-US" sz="2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9E3746-03EE-4CCF-0E02-E92569860572}"/>
              </a:ext>
            </a:extLst>
          </p:cNvPr>
          <p:cNvSpPr txBox="1"/>
          <p:nvPr/>
        </p:nvSpPr>
        <p:spPr>
          <a:xfrm>
            <a:off x="756116" y="1300049"/>
            <a:ext cx="307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(2)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5441900" y="1292403"/>
            <a:ext cx="286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(1)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7404898" y="838384"/>
            <a:ext cx="158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بعض النتائج</a:t>
            </a:r>
            <a:endParaRPr lang="en-US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1315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22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F76963-6D42-468E-A4A3-D2968C38B6B4}"/>
              </a:ext>
            </a:extLst>
          </p:cNvPr>
          <p:cNvSpPr/>
          <p:nvPr/>
        </p:nvSpPr>
        <p:spPr>
          <a:xfrm>
            <a:off x="69427" y="849018"/>
            <a:ext cx="875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(First author)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et al. (year). Title,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Journal [2]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69427" y="1433792"/>
            <a:ext cx="8995443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المضمون</a:t>
            </a:r>
            <a:r>
              <a:rPr lang="ar-SY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en-US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	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- </a:t>
            </a:r>
            <a:endParaRPr lang="ar-SY" sz="2000" dirty="0" smtClean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	-</a:t>
            </a:r>
            <a:endParaRPr lang="ar-SY" sz="2000" dirty="0"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307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/4)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674472" y="418892"/>
            <a:ext cx="2300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الدراسة 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الثانية </a:t>
            </a:r>
            <a:r>
              <a:rPr lang="ar-SY" sz="2400" b="1" u="sng" dirty="0">
                <a:cs typeface="Simplified Arabic" panose="02020603050405020304" pitchFamily="18" charset="-78"/>
              </a:rPr>
              <a:t>(3/1)</a:t>
            </a:r>
            <a:endParaRPr lang="en-US" sz="2400" u="sng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38A1F7A-0AB6-57E7-5C8A-37F7BFA66E66}"/>
              </a:ext>
            </a:extLst>
          </p:cNvPr>
          <p:cNvSpPr txBox="1"/>
          <p:nvPr/>
        </p:nvSpPr>
        <p:spPr>
          <a:xfrm>
            <a:off x="140677" y="2827619"/>
            <a:ext cx="898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المبدأ</a:t>
            </a: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Y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  -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84704" y="4736890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u="sng" dirty="0">
                <a:latin typeface="Simplified Arabic" pitchFamily="18" charset="-78"/>
                <a:cs typeface="Simplified Arabic" pitchFamily="18" charset="-78"/>
              </a:rPr>
              <a:t>أدوات المحاكاة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- البرمجية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               - البرمجية</a:t>
            </a:r>
            <a:endParaRPr lang="en-US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1469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23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5292080" y="1076712"/>
            <a:ext cx="3484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جدول موسطات محاكاة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466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/5)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113478" y="497188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 smtClean="0">
                <a:cs typeface="Simplified Arabic" panose="02020603050405020304" pitchFamily="18" charset="-78"/>
              </a:rPr>
              <a:t>تتمة الدراسة </a:t>
            </a:r>
            <a:r>
              <a:rPr lang="ar-EG" sz="2400" b="1" u="sng" dirty="0" smtClean="0">
                <a:cs typeface="Simplified Arabic" panose="02020603050405020304" pitchFamily="18" charset="-78"/>
              </a:rPr>
              <a:t>ال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ثانية </a:t>
            </a:r>
            <a:r>
              <a:rPr lang="ar-SY" sz="2400" b="1" u="sng" dirty="0">
                <a:cs typeface="Simplified Arabic" panose="02020603050405020304" pitchFamily="18" charset="-78"/>
              </a:rPr>
              <a:t>(3/2)</a:t>
            </a:r>
            <a:endParaRPr lang="en-US" sz="2400" u="sng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1267147" y="1076712"/>
            <a:ext cx="23753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مخطط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7752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54B9D7A-54E1-4712-83F2-91A0D7CC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33" y="6412652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24</a:t>
            </a:fld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BEA5D5-C51C-4020-BC65-48AAECD51CE6}"/>
              </a:ext>
            </a:extLst>
          </p:cNvPr>
          <p:cNvSpPr/>
          <p:nvPr/>
        </p:nvSpPr>
        <p:spPr>
          <a:xfrm>
            <a:off x="254381" y="4437112"/>
            <a:ext cx="8622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4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</a:t>
            </a:r>
            <a:r>
              <a:rPr lang="ar-SY" sz="24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الاستنتاجات</a:t>
            </a:r>
            <a:endParaRPr lang="ar-EG" sz="23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2294403" y="126505"/>
            <a:ext cx="337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/6)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3"/>
          <p:cNvSpPr/>
          <p:nvPr/>
        </p:nvSpPr>
        <p:spPr>
          <a:xfrm>
            <a:off x="6171693" y="376719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تتمة الدراسة 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الثانية </a:t>
            </a:r>
            <a:r>
              <a:rPr lang="ar-SY" sz="2400" b="1" u="sng" dirty="0">
                <a:cs typeface="Simplified Arabic" panose="02020603050405020304" pitchFamily="18" charset="-78"/>
              </a:rPr>
              <a:t>(3/3)</a:t>
            </a:r>
            <a:endParaRPr lang="en-US" sz="2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9E3746-03EE-4CCF-0E02-E92569860572}"/>
              </a:ext>
            </a:extLst>
          </p:cNvPr>
          <p:cNvSpPr txBox="1"/>
          <p:nvPr/>
        </p:nvSpPr>
        <p:spPr>
          <a:xfrm>
            <a:off x="756116" y="1300049"/>
            <a:ext cx="307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(2)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5441900" y="1292403"/>
            <a:ext cx="286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(1)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7404898" y="838384"/>
            <a:ext cx="158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بعض النتائج</a:t>
            </a:r>
            <a:endParaRPr lang="en-US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7471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54B9D7A-54E1-4712-83F2-91A0D7CC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33" y="6412652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25</a:t>
            </a:fld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BEA5D5-C51C-4020-BC65-48AAECD51CE6}"/>
              </a:ext>
            </a:extLst>
          </p:cNvPr>
          <p:cNvSpPr/>
          <p:nvPr/>
        </p:nvSpPr>
        <p:spPr>
          <a:xfrm>
            <a:off x="254381" y="4437112"/>
            <a:ext cx="8622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4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</a:t>
            </a:r>
            <a:r>
              <a:rPr lang="ar-SY" sz="24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الاستنتاجات</a:t>
            </a:r>
            <a:endParaRPr lang="ar-EG" sz="23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2051720" y="126505"/>
            <a:ext cx="36186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/18)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3"/>
          <p:cNvSpPr/>
          <p:nvPr/>
        </p:nvSpPr>
        <p:spPr>
          <a:xfrm>
            <a:off x="5940860" y="376719"/>
            <a:ext cx="3052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تتمة الدراسة 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السادسة </a:t>
            </a:r>
            <a:r>
              <a:rPr lang="ar-SY" sz="2400" b="1" u="sng" dirty="0">
                <a:cs typeface="Simplified Arabic" panose="02020603050405020304" pitchFamily="18" charset="-78"/>
              </a:rPr>
              <a:t>(3/3)</a:t>
            </a:r>
            <a:endParaRPr lang="en-US" sz="2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9E3746-03EE-4CCF-0E02-E92569860572}"/>
              </a:ext>
            </a:extLst>
          </p:cNvPr>
          <p:cNvSpPr txBox="1"/>
          <p:nvPr/>
        </p:nvSpPr>
        <p:spPr>
          <a:xfrm>
            <a:off x="756116" y="1300049"/>
            <a:ext cx="307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(2)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5441900" y="1292403"/>
            <a:ext cx="286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(1)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7404898" y="838384"/>
            <a:ext cx="158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بعض النتائج</a:t>
            </a:r>
            <a:endParaRPr lang="en-US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0001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26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86470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:a16="http://schemas.microsoft.com/office/drawing/2014/main" xmlns="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:a16="http://schemas.microsoft.com/office/drawing/2014/main" xmlns="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:a16="http://schemas.microsoft.com/office/drawing/2014/main" xmlns="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:a16="http://schemas.microsoft.com/office/drawing/2014/main" xmlns="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:a16="http://schemas.microsoft.com/office/drawing/2014/main" xmlns="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:a16="http://schemas.microsoft.com/office/drawing/2014/main" xmlns="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[1]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[2]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2267744" y="99619"/>
            <a:ext cx="3515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(</a:t>
            </a:r>
            <a:r>
              <a:rPr lang="ar-EG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SY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/19)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ستطيل 3"/>
          <p:cNvSpPr/>
          <p:nvPr/>
        </p:nvSpPr>
        <p:spPr>
          <a:xfrm>
            <a:off x="5677213" y="654417"/>
            <a:ext cx="326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مقارنة الدراسات السابقة (3/1)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459653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27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173482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:a16="http://schemas.microsoft.com/office/drawing/2014/main" xmlns="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:a16="http://schemas.microsoft.com/office/drawing/2014/main" xmlns="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:a16="http://schemas.microsoft.com/office/drawing/2014/main" xmlns="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:a16="http://schemas.microsoft.com/office/drawing/2014/main" xmlns="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:a16="http://schemas.microsoft.com/office/drawing/2014/main" xmlns="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:a16="http://schemas.microsoft.com/office/drawing/2014/main" xmlns="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[3]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[4]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2267744" y="99619"/>
            <a:ext cx="3515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(</a:t>
            </a:r>
            <a:r>
              <a:rPr lang="ar-EG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/20)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ستطيل 3"/>
          <p:cNvSpPr/>
          <p:nvPr/>
        </p:nvSpPr>
        <p:spPr>
          <a:xfrm>
            <a:off x="5677213" y="654417"/>
            <a:ext cx="326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مقارنة الدراسات السابقة (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3/2)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863521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28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168576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:a16="http://schemas.microsoft.com/office/drawing/2014/main" xmlns="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:a16="http://schemas.microsoft.com/office/drawing/2014/main" xmlns="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:a16="http://schemas.microsoft.com/office/drawing/2014/main" xmlns="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:a16="http://schemas.microsoft.com/office/drawing/2014/main" xmlns="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:a16="http://schemas.microsoft.com/office/drawing/2014/main" xmlns="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:a16="http://schemas.microsoft.com/office/drawing/2014/main" xmlns="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[5]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[6]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2267744" y="99619"/>
            <a:ext cx="3515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(</a:t>
            </a:r>
            <a:r>
              <a:rPr lang="ar-EG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ستطيل 3"/>
          <p:cNvSpPr/>
          <p:nvPr/>
        </p:nvSpPr>
        <p:spPr>
          <a:xfrm>
            <a:off x="5677213" y="654417"/>
            <a:ext cx="3265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مقارنة الدراسات السابقة </a:t>
            </a:r>
            <a:r>
              <a:rPr lang="ar-SY" sz="2400" b="1" u="sng">
                <a:cs typeface="Simplified Arabic" panose="02020603050405020304" pitchFamily="18" charset="-78"/>
              </a:rPr>
              <a:t>(</a:t>
            </a:r>
            <a:r>
              <a:rPr lang="ar-SY" sz="2400" b="1" u="sng" smtClean="0">
                <a:cs typeface="Simplified Arabic" panose="02020603050405020304" pitchFamily="18" charset="-78"/>
              </a:rPr>
              <a:t>3/3)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4091076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الدراسات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5949280"/>
            <a:ext cx="7553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489637A-11D4-42A0-937C-45FCD8DF8B40}" type="slidenum">
              <a:rPr lang="en-US" sz="4400"/>
              <a:pPr/>
              <a:t>29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018151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الدراسات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604417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260648"/>
            <a:ext cx="2016224" cy="576064"/>
          </a:xfrm>
        </p:spPr>
        <p:txBody>
          <a:bodyPr>
            <a:normAutofit/>
          </a:bodyPr>
          <a:lstStyle/>
          <a:p>
            <a:pPr algn="r" rtl="1"/>
            <a:r>
              <a:rPr lang="ar-SY" sz="28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en-US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30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 First author et al. (year). Title,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Journal, ?(?), ?-?.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2] First author et al. (year). Title, Journal, ?(?), ?-?.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[5]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[6]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75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8283" y="29466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Y" sz="3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D304A7D-8B06-4118-B117-D2E0C1DB71D0}"/>
              </a:ext>
            </a:extLst>
          </p:cNvPr>
          <p:cNvSpPr/>
          <p:nvPr/>
        </p:nvSpPr>
        <p:spPr>
          <a:xfrm>
            <a:off x="184569" y="1149183"/>
            <a:ext cx="8715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sz="2000" dirty="0"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072956A-1F28-47E8-BD14-7231CF62A69D}"/>
              </a:ext>
            </a:extLst>
          </p:cNvPr>
          <p:cNvSpPr/>
          <p:nvPr/>
        </p:nvSpPr>
        <p:spPr>
          <a:xfrm>
            <a:off x="1085725" y="2492896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شكراً لحسن استماعكم</a:t>
            </a:r>
            <a:endParaRPr lang="ar-SY" sz="54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15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1994992" cy="710952"/>
          </a:xfrm>
        </p:spPr>
        <p:txBody>
          <a:bodyPr>
            <a:normAutofit/>
          </a:bodyPr>
          <a:lstStyle/>
          <a:p>
            <a:pPr algn="r" rtl="1"/>
            <a:r>
              <a:rPr lang="ar-AE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هدف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البحث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883673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467544" y="1556792"/>
            <a:ext cx="81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(يجب أن يكون هدف البحث مطابق لعنوان البحث)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(تحديد السيناريو/المنظومة/حالة الاستخدام/... الذي ستجري دراسته)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الدراسات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1264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09320"/>
            <a:ext cx="984019" cy="365125"/>
          </a:xfrm>
        </p:spPr>
        <p:txBody>
          <a:bodyPr/>
          <a:lstStyle/>
          <a:p>
            <a:pPr algn="l"/>
            <a:fld id="{C489637A-11D4-42A0-937C-45FCD8DF8B40}" type="slidenum">
              <a:rPr lang="en-US" sz="4000" b="1">
                <a:solidFill>
                  <a:schemeClr val="tx1"/>
                </a:solidFill>
              </a:rPr>
              <a:pPr algn="l"/>
              <a:t>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2339752" y="143313"/>
            <a:ext cx="3462583" cy="719138"/>
          </a:xfrm>
        </p:spPr>
        <p:txBody>
          <a:bodyPr>
            <a:normAutofit/>
          </a:bodyPr>
          <a:lstStyle/>
          <a:p>
            <a:pPr algn="ctr" defTabSz="457200" rtl="0"/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 وأهميته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0989" y="1304541"/>
            <a:ext cx="80602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804246" y="508738"/>
            <a:ext cx="1990815" cy="821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>
              <a:lnSpc>
                <a:spcPct val="100000"/>
              </a:lnSpc>
            </a:pP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7020273" y="3520037"/>
            <a:ext cx="1774790" cy="719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ar-SY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أهمية</a:t>
            </a: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989" y="4148817"/>
            <a:ext cx="797940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34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الدراسات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7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265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419872" cy="720080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مخطط</a:t>
            </a:r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r>
              <a:rPr lang="ar-SY" sz="3200" b="1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en-US" sz="32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8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107504" y="908720"/>
            <a:ext cx="87849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 ونظرية لـ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مرجعية ونظرية لبروتوكولات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لـ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محاكاة/مضاهاة شبكة/منظومة ..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اقتراح خوارزمية/طريقة/منهجية/..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تقييم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أداء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الخوارزمية/... في الشبكة/... المدروسة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مقارنة مع نتائج دراسات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نشر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مقالة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علمية/مقالتين علميتين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على الأقل في مجلات محكمة معتمدة من جامعة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دمشق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كتابة الرسالة/الأطروحة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الدفاع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الرسالة/الأطروحة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حال ورود الموافقات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اللازمة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299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الدراسات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المرجعية</a:t>
            </a:r>
          </a:p>
          <a:p>
            <a:pPr marL="0" indent="0" algn="r" rtl="1">
              <a:buNone/>
            </a:pP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9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265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Words>1157</Words>
  <Application>Microsoft Office PowerPoint</Application>
  <PresentationFormat>On-screen Show (4:3)</PresentationFormat>
  <Paragraphs>365</Paragraphs>
  <Slides>31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مخطط العرض</vt:lpstr>
      <vt:lpstr>مخطط العرض</vt:lpstr>
      <vt:lpstr>هدف البحث</vt:lpstr>
      <vt:lpstr>مخطط العرض</vt:lpstr>
      <vt:lpstr>مشكلة البحث وأهميته</vt:lpstr>
      <vt:lpstr>مخطط العرض</vt:lpstr>
      <vt:lpstr>مخطط البحث المعتمد</vt:lpstr>
      <vt:lpstr>مخطط العرض</vt:lpstr>
      <vt:lpstr>الأساسيات النظرية(8/1)</vt:lpstr>
      <vt:lpstr>الأساسيات النظرية(8/2)</vt:lpstr>
      <vt:lpstr>الأساسيات النظرية(8/3)</vt:lpstr>
      <vt:lpstr>الأساسيات النظرية(8/4)</vt:lpstr>
      <vt:lpstr>الأساسيات النظرية(8/5)</vt:lpstr>
      <vt:lpstr>الأساسيات النظرية(8/6)</vt:lpstr>
      <vt:lpstr>الأساسيات النظرية(8/7)</vt:lpstr>
      <vt:lpstr>الأساسيات النظرية(8/8)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قائمة المراجع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Dana</cp:lastModifiedBy>
  <cp:revision>831</cp:revision>
  <dcterms:created xsi:type="dcterms:W3CDTF">2022-03-11T15:34:43Z</dcterms:created>
  <dcterms:modified xsi:type="dcterms:W3CDTF">2023-10-11T18:55:40Z</dcterms:modified>
</cp:coreProperties>
</file>